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6" r:id="rId4"/>
    <p:sldId id="257" r:id="rId5"/>
    <p:sldId id="258" r:id="rId6"/>
    <p:sldId id="259" r:id="rId7"/>
    <p:sldId id="261" r:id="rId8"/>
    <p:sldId id="262" r:id="rId9"/>
    <p:sldId id="263"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25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7ABA5-B5BB-49D6-AD0A-1C2380431B3B}"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233523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7ABA5-B5BB-49D6-AD0A-1C2380431B3B}"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27196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7ABA5-B5BB-49D6-AD0A-1C2380431B3B}"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98450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7ABA5-B5BB-49D6-AD0A-1C2380431B3B}"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127143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A7ABA5-B5BB-49D6-AD0A-1C2380431B3B}"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8262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7ABA5-B5BB-49D6-AD0A-1C2380431B3B}"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122874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7ABA5-B5BB-49D6-AD0A-1C2380431B3B}" type="datetimeFigureOut">
              <a:rPr lang="en-US" smtClean="0"/>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232422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7ABA5-B5BB-49D6-AD0A-1C2380431B3B}" type="datetimeFigureOut">
              <a:rPr lang="en-US" smtClean="0"/>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176286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7ABA5-B5BB-49D6-AD0A-1C2380431B3B}" type="datetimeFigureOut">
              <a:rPr lang="en-US" smtClean="0"/>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4150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A7ABA5-B5BB-49D6-AD0A-1C2380431B3B}"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158480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A7ABA5-B5BB-49D6-AD0A-1C2380431B3B}"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3EAB2-14A5-4F05-B15A-19D95FF2B0E3}" type="slidenum">
              <a:rPr lang="en-US" smtClean="0"/>
              <a:t>‹#›</a:t>
            </a:fld>
            <a:endParaRPr lang="en-US"/>
          </a:p>
        </p:txBody>
      </p:sp>
    </p:spTree>
    <p:extLst>
      <p:ext uri="{BB962C8B-B14F-4D97-AF65-F5344CB8AC3E}">
        <p14:creationId xmlns:p14="http://schemas.microsoft.com/office/powerpoint/2010/main" val="3269999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7ABA5-B5BB-49D6-AD0A-1C2380431B3B}" type="datetimeFigureOut">
              <a:rPr lang="en-US" smtClean="0"/>
              <a:t>7/12/2019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EAB2-14A5-4F05-B15A-19D95FF2B0E3}" type="slidenum">
              <a:rPr lang="en-US" smtClean="0"/>
              <a:t>‹#›</a:t>
            </a:fld>
            <a:endParaRPr lang="en-US"/>
          </a:p>
        </p:txBody>
      </p:sp>
    </p:spTree>
    <p:extLst>
      <p:ext uri="{BB962C8B-B14F-4D97-AF65-F5344CB8AC3E}">
        <p14:creationId xmlns:p14="http://schemas.microsoft.com/office/powerpoint/2010/main" val="19512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cid:image001.png@01D5333C.82ECA9A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22022/SR15/08-2018.154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nn.com/2019/07/04/world/forests-capture-two-thirds-of-carbon-emissions-scn-intl/index.html?utm_source=CNN+Five+Things&amp;utm_campaign=182ed9adaf-EMAIL_CAMPAIGN_2019_07_04_01_00&amp;utm_medium=email&amp;utm_term=0_6da287d761-182ed9adaf-8772834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Atmospheric Carbon Dioxide Equilibrium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006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065" y="415527"/>
            <a:ext cx="10515600" cy="4351338"/>
          </a:xfrm>
        </p:spPr>
        <p:txBody>
          <a:bodyPr/>
          <a:lstStyle/>
          <a:p>
            <a:r>
              <a:rPr lang="en-US" dirty="0"/>
              <a:t>A</a:t>
            </a:r>
            <a:r>
              <a:rPr lang="en-US" dirty="0" smtClean="0"/>
              <a:t>nything </a:t>
            </a:r>
            <a:r>
              <a:rPr lang="en-US" dirty="0"/>
              <a:t>we do with CO</a:t>
            </a:r>
            <a:r>
              <a:rPr lang="en-US" baseline="-25000" dirty="0"/>
              <a:t>2</a:t>
            </a:r>
            <a:r>
              <a:rPr lang="en-US" dirty="0"/>
              <a:t> emissions has had and will have no effect to lower CO</a:t>
            </a:r>
            <a:r>
              <a:rPr lang="en-US" baseline="-25000" dirty="0"/>
              <a:t>2</a:t>
            </a:r>
            <a:r>
              <a:rPr lang="en-US" dirty="0"/>
              <a:t>. </a:t>
            </a:r>
            <a:r>
              <a:rPr lang="en-US" dirty="0" smtClean="0"/>
              <a:t>Emissions growth has slowed. However Atmospheric CO2 is increasing. The rate of rise is increasing.  Increase </a:t>
            </a:r>
            <a:r>
              <a:rPr lang="en-US" dirty="0"/>
              <a:t>photosynthesis is the only way.</a:t>
            </a:r>
          </a:p>
          <a:p>
            <a:endParaRPr lang="en-US" dirty="0"/>
          </a:p>
        </p:txBody>
      </p:sp>
      <p:pic>
        <p:nvPicPr>
          <p:cNvPr id="5" name="Picture 4"/>
          <p:cNvPicPr>
            <a:picLocks noChangeAspect="1"/>
          </p:cNvPicPr>
          <p:nvPr/>
        </p:nvPicPr>
        <p:blipFill>
          <a:blip r:embed="rId2"/>
          <a:stretch>
            <a:fillRect/>
          </a:stretch>
        </p:blipFill>
        <p:spPr>
          <a:xfrm>
            <a:off x="220491" y="2047103"/>
            <a:ext cx="5819775" cy="3505200"/>
          </a:xfrm>
          <a:prstGeom prst="rect">
            <a:avLst/>
          </a:prstGeom>
        </p:spPr>
      </p:pic>
      <p:pic>
        <p:nvPicPr>
          <p:cNvPr id="6" name="Picture 5"/>
          <p:cNvPicPr>
            <a:picLocks noChangeAspect="1"/>
          </p:cNvPicPr>
          <p:nvPr/>
        </p:nvPicPr>
        <p:blipFill>
          <a:blip r:embed="rId3"/>
          <a:stretch>
            <a:fillRect/>
          </a:stretch>
        </p:blipFill>
        <p:spPr>
          <a:xfrm>
            <a:off x="6205296" y="2166360"/>
            <a:ext cx="6157494" cy="4419983"/>
          </a:xfrm>
          <a:prstGeom prst="rect">
            <a:avLst/>
          </a:prstGeom>
        </p:spPr>
      </p:pic>
    </p:spTree>
    <p:extLst>
      <p:ext uri="{BB962C8B-B14F-4D97-AF65-F5344CB8AC3E}">
        <p14:creationId xmlns:p14="http://schemas.microsoft.com/office/powerpoint/2010/main" val="227339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2"/>
          <a:stretch>
            <a:fillRect/>
          </a:stretch>
        </p:blipFill>
        <p:spPr>
          <a:xfrm>
            <a:off x="1099225" y="1400783"/>
            <a:ext cx="9513651" cy="4911117"/>
          </a:xfrm>
          <a:prstGeom prst="rect">
            <a:avLst/>
          </a:prstGeom>
        </p:spPr>
      </p:pic>
    </p:spTree>
    <p:extLst>
      <p:ext uri="{BB962C8B-B14F-4D97-AF65-F5344CB8AC3E}">
        <p14:creationId xmlns:p14="http://schemas.microsoft.com/office/powerpoint/2010/main" val="67651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SR1.5 IPCC 2019</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43544" y="1690688"/>
            <a:ext cx="3794748" cy="4879975"/>
          </a:xfrm>
          <a:prstGeom prst="rect">
            <a:avLst/>
          </a:prstGeom>
        </p:spPr>
      </p:pic>
      <p:pic>
        <p:nvPicPr>
          <p:cNvPr id="5" name="Picture 4"/>
          <p:cNvPicPr>
            <a:picLocks noChangeAspect="1"/>
          </p:cNvPicPr>
          <p:nvPr/>
        </p:nvPicPr>
        <p:blipFill>
          <a:blip r:embed="rId4"/>
          <a:stretch>
            <a:fillRect/>
          </a:stretch>
        </p:blipFill>
        <p:spPr>
          <a:xfrm>
            <a:off x="4153134" y="1825625"/>
            <a:ext cx="7200666" cy="3328215"/>
          </a:xfrm>
          <a:prstGeom prst="rect">
            <a:avLst/>
          </a:prstGeom>
        </p:spPr>
      </p:pic>
    </p:spTree>
    <p:extLst>
      <p:ext uri="{BB962C8B-B14F-4D97-AF65-F5344CB8AC3E}">
        <p14:creationId xmlns:p14="http://schemas.microsoft.com/office/powerpoint/2010/main" val="375158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IPCC Simulations</a:t>
            </a:r>
            <a:endParaRPr lang="en-US" dirty="0"/>
          </a:p>
        </p:txBody>
      </p:sp>
      <p:pic>
        <p:nvPicPr>
          <p:cNvPr id="4" name="Content Placeholder 3" descr="cid:image001.png@01D5333C.82ECA9A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535745" y="1570252"/>
            <a:ext cx="3624077" cy="4351338"/>
          </a:xfrm>
          <a:prstGeom prst="rect">
            <a:avLst/>
          </a:prstGeom>
          <a:noFill/>
          <a:ln>
            <a:noFill/>
          </a:ln>
        </p:spPr>
      </p:pic>
      <p:sp>
        <p:nvSpPr>
          <p:cNvPr id="5" name="TextBox 4"/>
          <p:cNvSpPr txBox="1"/>
          <p:nvPr/>
        </p:nvSpPr>
        <p:spPr>
          <a:xfrm>
            <a:off x="4917989" y="2636108"/>
            <a:ext cx="6934591" cy="923330"/>
          </a:xfrm>
          <a:prstGeom prst="rect">
            <a:avLst/>
          </a:prstGeom>
          <a:noFill/>
        </p:spPr>
        <p:txBody>
          <a:bodyPr wrap="none" rtlCol="0">
            <a:spAutoFit/>
          </a:bodyPr>
          <a:lstStyle/>
          <a:p>
            <a:r>
              <a:rPr lang="en-US" dirty="0" smtClean="0"/>
              <a:t>These simulations have not and will not predict anything.</a:t>
            </a:r>
          </a:p>
          <a:p>
            <a:r>
              <a:rPr lang="en-US" dirty="0" smtClean="0"/>
              <a:t>There are no </a:t>
            </a:r>
            <a:r>
              <a:rPr lang="en-US" dirty="0" err="1" smtClean="0"/>
              <a:t>bourdary</a:t>
            </a:r>
            <a:r>
              <a:rPr lang="en-US" dirty="0" smtClean="0"/>
              <a:t> conditions at 20 billion tons of natural emissions.</a:t>
            </a:r>
          </a:p>
          <a:p>
            <a:r>
              <a:rPr lang="en-US" dirty="0" smtClean="0"/>
              <a:t>The simulation goes to below zero which is </a:t>
            </a:r>
            <a:r>
              <a:rPr lang="en-US" smtClean="0"/>
              <a:t>not possible.</a:t>
            </a:r>
            <a:endParaRPr lang="en-US"/>
          </a:p>
        </p:txBody>
      </p:sp>
    </p:spTree>
    <p:extLst>
      <p:ext uri="{BB962C8B-B14F-4D97-AF65-F5344CB8AC3E}">
        <p14:creationId xmlns:p14="http://schemas.microsoft.com/office/powerpoint/2010/main" val="421923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IPCC</a:t>
            </a:r>
            <a:endParaRPr lang="en-US" dirty="0"/>
          </a:p>
        </p:txBody>
      </p:sp>
      <p:sp>
        <p:nvSpPr>
          <p:cNvPr id="3" name="Content Placeholder 2"/>
          <p:cNvSpPr>
            <a:spLocks noGrp="1"/>
          </p:cNvSpPr>
          <p:nvPr>
            <p:ph idx="1"/>
          </p:nvPr>
        </p:nvSpPr>
        <p:spPr/>
        <p:txBody>
          <a:bodyPr/>
          <a:lstStyle/>
          <a:p>
            <a:r>
              <a:rPr lang="en-US" dirty="0" smtClean="0"/>
              <a:t>SR 1.5 Spring 2019 Page 95 right hand column toward the top says “Available </a:t>
            </a:r>
            <a:r>
              <a:rPr lang="en-US" dirty="0"/>
              <a:t>pathways that aim for no or limited (less than 0.1°C) overshoot of 1.5°C keep GHG emissions in 2030 to 25–30 GtCO2e yr−1 in 2030 (interquartile range</a:t>
            </a:r>
            <a:r>
              <a:rPr lang="en-US" dirty="0" smtClean="0"/>
              <a:t>)”. </a:t>
            </a:r>
          </a:p>
          <a:p>
            <a:r>
              <a:rPr lang="en-US" dirty="0" smtClean="0"/>
              <a:t>To anyone this looks like an equilibrium statement. </a:t>
            </a:r>
          </a:p>
          <a:p>
            <a:pPr lvl="1"/>
            <a:r>
              <a:rPr lang="en-US" dirty="0" smtClean="0"/>
              <a:t>Further creditability comes from Dr. Jim Skea press conference last October where he said “ We need to reduce human emissions by 45%” This gets us to 30 GTCO2yr-1. </a:t>
            </a:r>
            <a:endParaRPr lang="en-US" dirty="0"/>
          </a:p>
          <a:p>
            <a:pPr lvl="1"/>
            <a:r>
              <a:rPr lang="en-US" dirty="0" smtClean="0"/>
              <a:t>Our natural emissions are 20 GTCO2yr-1. Human 17 GTCO2yr-1. 45% of 17 gets us to 30. </a:t>
            </a:r>
            <a:endParaRPr lang="en-US" dirty="0"/>
          </a:p>
        </p:txBody>
      </p:sp>
    </p:spTree>
    <p:extLst>
      <p:ext uri="{BB962C8B-B14F-4D97-AF65-F5344CB8AC3E}">
        <p14:creationId xmlns:p14="http://schemas.microsoft.com/office/powerpoint/2010/main" val="23527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IPCC </a:t>
            </a:r>
            <a:r>
              <a:rPr lang="en-US" dirty="0" err="1" smtClean="0"/>
              <a:t>responce</a:t>
            </a:r>
            <a:endParaRPr lang="en-US" dirty="0"/>
          </a:p>
        </p:txBody>
      </p:sp>
      <p:sp>
        <p:nvSpPr>
          <p:cNvPr id="3" name="Content Placeholder 2"/>
          <p:cNvSpPr>
            <a:spLocks noGrp="1"/>
          </p:cNvSpPr>
          <p:nvPr>
            <p:ph idx="1"/>
          </p:nvPr>
        </p:nvSpPr>
        <p:spPr/>
        <p:txBody>
          <a:bodyPr>
            <a:normAutofit fontScale="55000" lnSpcReduction="20000"/>
          </a:bodyPr>
          <a:lstStyle/>
          <a:p>
            <a:r>
              <a:rPr lang="en-US" sz="4800" dirty="0" smtClean="0"/>
              <a:t>I sent this email 4 times to the authors of Chapter 2. “My </a:t>
            </a:r>
            <a:r>
              <a:rPr lang="en-US" sz="4800" dirty="0"/>
              <a:t>question is simple: How was the number of 25-30 GtCO2e yr−1 arrived at?  I calculated the current photosynthesis consumption is 12 GtCO2e yr−1. This is the true </a:t>
            </a:r>
            <a:r>
              <a:rPr lang="en-US" sz="4800" dirty="0" smtClean="0"/>
              <a:t>equilibrium”. </a:t>
            </a:r>
          </a:p>
          <a:p>
            <a:r>
              <a:rPr lang="en-US" sz="4800" dirty="0" smtClean="0"/>
              <a:t>Here is their response.</a:t>
            </a:r>
          </a:p>
          <a:p>
            <a:pPr lvl="1"/>
            <a:r>
              <a:rPr lang="en-US" dirty="0" smtClean="0"/>
              <a:t>Dear Dave, Thank you very much for your question on the assessment of quantitative pathways in the SR15. The statement is taken from Table 2.4, bottom section, third row, first column, rounded to multiples of 5. The assessment in this table is based on the ensemble of quantitative pathways compiled by the IAMC and IIASA for the IPCC SR15 process (</a:t>
            </a:r>
            <a:r>
              <a:rPr lang="en-US" dirty="0" smtClean="0">
                <a:hlinkClick r:id="rId2"/>
              </a:rPr>
              <a:t>https://doi.org/10.22022/SR15/08-2018.15429</a:t>
            </a:r>
            <a:r>
              <a:rPr lang="en-US" dirty="0" smtClean="0"/>
              <a:t>). The Python script for preparing this table is available under an open-source license at https://data.ene.iiasa.ac.at/sr15_scenario_analysis/assessment/sr15_2.3.3_global_emissions_statistics.html (see https://doi.org/10.22022/SR15/08-2018.15428 for the scientific reference of the assessment notebooks).</a:t>
            </a:r>
          </a:p>
          <a:p>
            <a:pPr lvl="1"/>
            <a:r>
              <a:rPr lang="en-US" sz="2900" b="1" dirty="0" smtClean="0"/>
              <a:t>Neither the statement nor the table does make any assertion about an equilibrium, it is merely an assessment of the pathways at a specific point in time. I do hope that this clarifies your request.</a:t>
            </a:r>
          </a:p>
          <a:p>
            <a:pPr lvl="1"/>
            <a:r>
              <a:rPr lang="en-US" dirty="0" smtClean="0"/>
              <a:t>Best regards,</a:t>
            </a:r>
          </a:p>
          <a:p>
            <a:pPr lvl="1"/>
            <a:r>
              <a:rPr lang="en-US" dirty="0" smtClean="0"/>
              <a:t>Daniel</a:t>
            </a:r>
          </a:p>
          <a:p>
            <a:pPr lvl="1"/>
            <a:r>
              <a:rPr lang="en-US" dirty="0" smtClean="0"/>
              <a:t>Dr. Daniel </a:t>
            </a:r>
            <a:r>
              <a:rPr lang="en-US" dirty="0" err="1" smtClean="0"/>
              <a:t>Huppmann</a:t>
            </a:r>
            <a:endParaRPr lang="en-US" dirty="0" smtClean="0"/>
          </a:p>
          <a:p>
            <a:pPr lvl="1"/>
            <a:r>
              <a:rPr lang="en-US" dirty="0" smtClean="0"/>
              <a:t>Research Scholar, Energy Program (ENE)</a:t>
            </a:r>
          </a:p>
          <a:p>
            <a:pPr lvl="1"/>
            <a:r>
              <a:rPr lang="en-US" dirty="0" smtClean="0"/>
              <a:t>International Institute for Applied Systems Analysis (IIASA) </a:t>
            </a:r>
            <a:r>
              <a:rPr lang="en-US" dirty="0" err="1" smtClean="0"/>
              <a:t>Schlossplatz</a:t>
            </a:r>
            <a:r>
              <a:rPr lang="en-US" dirty="0" smtClean="0"/>
              <a:t> 1, A-2361 </a:t>
            </a:r>
            <a:r>
              <a:rPr lang="en-US" dirty="0" err="1" smtClean="0"/>
              <a:t>Laxenburg</a:t>
            </a:r>
            <a:r>
              <a:rPr lang="en-US" dirty="0" smtClean="0"/>
              <a:t>, Austria huppmann@iiasa.ac.at</a:t>
            </a:r>
          </a:p>
          <a:p>
            <a:pPr lvl="1"/>
            <a:r>
              <a:rPr lang="en-US" dirty="0" smtClean="0"/>
              <a:t>+43(0) 2236 807-572</a:t>
            </a:r>
          </a:p>
          <a:p>
            <a:pPr lvl="1"/>
            <a:r>
              <a:rPr lang="en-US" dirty="0" smtClean="0"/>
              <a:t>www.iiasa.ac.at/staff/huppmann</a:t>
            </a:r>
          </a:p>
          <a:p>
            <a:pPr lvl="1"/>
            <a:endParaRPr lang="en-US" dirty="0"/>
          </a:p>
        </p:txBody>
      </p:sp>
    </p:spTree>
    <p:extLst>
      <p:ext uri="{BB962C8B-B14F-4D97-AF65-F5344CB8AC3E}">
        <p14:creationId xmlns:p14="http://schemas.microsoft.com/office/powerpoint/2010/main" val="148794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Equilibrium Calculation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Total forest hectares in Northern Hemisphere (NH) is about 2050 million.  </a:t>
            </a:r>
            <a:r>
              <a:rPr lang="en-US" dirty="0" smtClean="0"/>
              <a:t>So </a:t>
            </a:r>
            <a:r>
              <a:rPr lang="en-US" dirty="0"/>
              <a:t>the most photosynthesis from vegetation in the NH could be is 1050(50% of 2050HA)*0.25 + 615(30%)*1.5+410(20%)*5= 3.2 billion tons of consumption. </a:t>
            </a:r>
            <a:endParaRPr lang="en-US" dirty="0" smtClean="0"/>
          </a:p>
          <a:p>
            <a:r>
              <a:rPr lang="en-US" dirty="0" smtClean="0"/>
              <a:t>Increased </a:t>
            </a:r>
            <a:r>
              <a:rPr lang="en-US" dirty="0"/>
              <a:t>biomass from the Earth warming and higher troposphere carbon dioxide concentrations do not produce enough photosynthesis to offset the massive deforestation around the globe.  I have studied photosynthesis for three years now.  This is not what brings down the oscillation at Mauna Loa. </a:t>
            </a:r>
          </a:p>
          <a:p>
            <a:r>
              <a:rPr lang="en-US" dirty="0"/>
              <a:t>The Southern Hemisphere (SH) has much less land; however, it has rain forests. The Amazon Rain Forest has switched to become a massive CO</a:t>
            </a:r>
            <a:r>
              <a:rPr lang="en-US" baseline="-25000" dirty="0"/>
              <a:t>2</a:t>
            </a:r>
            <a:r>
              <a:rPr lang="en-US" dirty="0"/>
              <a:t> producer and oxygen sink.  However, the decay contribution from the Amazon is 10-15 billion more tons annually. Anthropogenic forest degradation and biomass burning (forest fires and agricultural burning) also represent relevant contributions. The over two billion acres remaining cancel out any other land and ocean based photosynthesis in the SH.  This is because of the switching to an oxygen sink and carbon dioxide emitter.  </a:t>
            </a:r>
            <a:endParaRPr lang="en-US" dirty="0" smtClean="0"/>
          </a:p>
          <a:p>
            <a:r>
              <a:rPr lang="en-US" dirty="0" smtClean="0"/>
              <a:t>The </a:t>
            </a:r>
            <a:r>
              <a:rPr lang="en-US" dirty="0"/>
              <a:t>total worldwide is 3.2+6=9.2 billion tons per year. </a:t>
            </a:r>
          </a:p>
        </p:txBody>
      </p:sp>
    </p:spTree>
    <p:extLst>
      <p:ext uri="{BB962C8B-B14F-4D97-AF65-F5344CB8AC3E}">
        <p14:creationId xmlns:p14="http://schemas.microsoft.com/office/powerpoint/2010/main" val="75940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Oxygen Levels</a:t>
            </a:r>
            <a:endParaRPr lang="en-US" dirty="0"/>
          </a:p>
        </p:txBody>
      </p:sp>
      <p:sp>
        <p:nvSpPr>
          <p:cNvPr id="3" name="Content Placeholder 2"/>
          <p:cNvSpPr>
            <a:spLocks noGrp="1"/>
          </p:cNvSpPr>
          <p:nvPr>
            <p:ph idx="1"/>
          </p:nvPr>
        </p:nvSpPr>
        <p:spPr>
          <a:xfrm>
            <a:off x="607541" y="3283722"/>
            <a:ext cx="10515600" cy="4351338"/>
          </a:xfrm>
        </p:spPr>
        <p:txBody>
          <a:bodyPr/>
          <a:lstStyle/>
          <a:p>
            <a:r>
              <a:rPr lang="en-US" dirty="0"/>
              <a:t>We need 17.7 GTyr</a:t>
            </a:r>
            <a:r>
              <a:rPr lang="en-US" baseline="30000" dirty="0"/>
              <a:t>-1</a:t>
            </a:r>
            <a:r>
              <a:rPr lang="en-US" dirty="0"/>
              <a:t> of oxygen for life on earth. The oxygen levels are decreasing so the photosynthesis must be less than that. The total oxygen needed is 17.7 GTyr</a:t>
            </a:r>
            <a:r>
              <a:rPr lang="en-US" baseline="30000" dirty="0"/>
              <a:t>-1</a:t>
            </a:r>
            <a:r>
              <a:rPr lang="en-US" dirty="0"/>
              <a:t>. The natural emissions are more than this. Therefore, we cannot lower atmospheric carbon dioxide by working on emissions.  It will not work and it is a waste of resources. Planting 200 billion trees and shrubs and stopping non-sustainable deforestation is the only way to reduce atmospheric carbon dioxide.</a:t>
            </a:r>
          </a:p>
          <a:p>
            <a:endParaRPr lang="en-US" dirty="0"/>
          </a:p>
        </p:txBody>
      </p:sp>
      <p:pic>
        <p:nvPicPr>
          <p:cNvPr id="4" name="Picture 3"/>
          <p:cNvPicPr/>
          <p:nvPr/>
        </p:nvPicPr>
        <p:blipFill>
          <a:blip r:embed="rId2"/>
          <a:stretch>
            <a:fillRect/>
          </a:stretch>
        </p:blipFill>
        <p:spPr>
          <a:xfrm>
            <a:off x="910282" y="1225044"/>
            <a:ext cx="2743200" cy="2012315"/>
          </a:xfrm>
          <a:prstGeom prst="rect">
            <a:avLst/>
          </a:prstGeom>
        </p:spPr>
      </p:pic>
      <p:pic>
        <p:nvPicPr>
          <p:cNvPr id="5" name="Picture 4" descr="image00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182" y="1225044"/>
            <a:ext cx="3587579" cy="2012315"/>
          </a:xfrm>
          <a:prstGeom prst="rect">
            <a:avLst/>
          </a:prstGeom>
          <a:noFill/>
          <a:ln>
            <a:noFill/>
          </a:ln>
        </p:spPr>
      </p:pic>
    </p:spTree>
    <p:extLst>
      <p:ext uri="{BB962C8B-B14F-4D97-AF65-F5344CB8AC3E}">
        <p14:creationId xmlns:p14="http://schemas.microsoft.com/office/powerpoint/2010/main" val="298206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Photosynthesis to lower CO</a:t>
            </a:r>
            <a:r>
              <a:rPr lang="en-US" baseline="-25000" dirty="0" smtClean="0"/>
              <a:t>2</a:t>
            </a:r>
            <a:r>
              <a:rPr lang="en-US" dirty="0" smtClean="0"/>
              <a:t> by 2031</a:t>
            </a:r>
            <a:endParaRPr lang="en-US" dirty="0"/>
          </a:p>
        </p:txBody>
      </p:sp>
      <p:sp>
        <p:nvSpPr>
          <p:cNvPr id="3" name="Content Placeholder 2"/>
          <p:cNvSpPr>
            <a:spLocks noGrp="1"/>
          </p:cNvSpPr>
          <p:nvPr>
            <p:ph idx="1"/>
          </p:nvPr>
        </p:nvSpPr>
        <p:spPr/>
        <p:txBody>
          <a:bodyPr>
            <a:normAutofit fontScale="62500" lnSpcReduction="20000"/>
          </a:bodyPr>
          <a:lstStyle/>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We can keep doing what we are doing and don’t need to do anymore. Refocus on planting trees and shrubs is what’s needed. Native ones that produce oxygen year around are preferred.  This document is revenue plus.</a:t>
            </a:r>
            <a:endParaRPr lang="en-US" sz="1600" dirty="0">
              <a:latin typeface="Calibri" panose="020F0502020204030204" pitchFamily="34" charset="0"/>
              <a:ea typeface="Calibri" panose="020F0502020204030204" pitchFamily="34" charset="0"/>
            </a:endParaRPr>
          </a:p>
          <a:p>
            <a:pPr marL="342900" lvl="0"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Put pressure on Brazil and other Amazon rain-forest countries to stop deforestation ASAP.  Also stop the biomass burning that puts 300 million tons of carbon dioxide into the atmosphere each year.  This has caused 50 ppm of the recent rise in atmospheric carbon dioxide concentration.  Then after 10 years finish burning what is needed at 10% per year for 10 years.</a:t>
            </a:r>
            <a:endParaRPr lang="en-US" dirty="0"/>
          </a:p>
          <a:p>
            <a:pPr marL="342900" lvl="0"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Provide space where public can come and plant trees and shrubs.  All government-owned lands. Very small cost. Need website with document for each planting area.</a:t>
            </a:r>
            <a:endParaRPr lang="en-US" dirty="0"/>
          </a:p>
          <a:p>
            <a:pPr marL="342900" lvl="0"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Plant shrubs in all freeway medians and sides. This is revenue plus in a two-year cycle.  Plant native shrubs at a minimal spacing so all light is used in photosynthesis. This will take in 1 ton of CO</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emissions per acre per year right at the source.  The space would not need to be mowed every week in the summer.</a:t>
            </a:r>
            <a:endParaRPr lang="en-US" dirty="0"/>
          </a:p>
          <a:p>
            <a:pPr marL="342900" lvl="0"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Get schools involved and planting massive number of trees and shrubs. In their property and the government property as in 1 above. </a:t>
            </a:r>
            <a:endParaRPr lang="en-US" dirty="0"/>
          </a:p>
          <a:p>
            <a:pPr marL="342900" lvl="0"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Parks can add trees and shrubs.</a:t>
            </a:r>
            <a:endParaRPr lang="en-US" dirty="0"/>
          </a:p>
          <a:p>
            <a:pPr marL="342900" lvl="0"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Tax incentive for business to plant trees and shrubs. Flat roofs which can structurally handle dirt can plant shrubs at minimum spacing and water using drip irrigation.  “Green roofs”</a:t>
            </a:r>
            <a:endParaRPr lang="en-US" dirty="0"/>
          </a:p>
          <a:p>
            <a:pPr marL="342900" lvl="0"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Wild fire attention.  Get a retainer for the Jet plane and use it from the start on any wild fire.</a:t>
            </a:r>
            <a:endParaRPr lang="en-US" dirty="0"/>
          </a:p>
          <a:p>
            <a:endParaRPr lang="en-US" dirty="0"/>
          </a:p>
        </p:txBody>
      </p:sp>
    </p:spTree>
    <p:extLst>
      <p:ext uri="{BB962C8B-B14F-4D97-AF65-F5344CB8AC3E}">
        <p14:creationId xmlns:p14="http://schemas.microsoft.com/office/powerpoint/2010/main" val="32622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Tom Crowther</a:t>
            </a:r>
            <a:endParaRPr lang="en-US" dirty="0"/>
          </a:p>
        </p:txBody>
      </p:sp>
      <p:sp>
        <p:nvSpPr>
          <p:cNvPr id="3" name="Content Placeholder 2"/>
          <p:cNvSpPr>
            <a:spLocks noGrp="1"/>
          </p:cNvSpPr>
          <p:nvPr>
            <p:ph idx="1"/>
          </p:nvPr>
        </p:nvSpPr>
        <p:spPr/>
        <p:txBody>
          <a:bodyPr/>
          <a:lstStyle/>
          <a:p>
            <a:r>
              <a:rPr lang="en-US" dirty="0"/>
              <a:t>Restoring forests as a means to many ends</a:t>
            </a:r>
          </a:p>
          <a:p>
            <a:r>
              <a:rPr lang="en-US" i="1" dirty="0" smtClean="0"/>
              <a:t>Science</a:t>
            </a:r>
            <a:r>
              <a:rPr lang="en-US" i="1" dirty="0"/>
              <a:t> </a:t>
            </a:r>
            <a:r>
              <a:rPr lang="en-US" dirty="0"/>
              <a:t> 05 Jul 2019:</a:t>
            </a:r>
            <a:br>
              <a:rPr lang="en-US" dirty="0"/>
            </a:br>
            <a:r>
              <a:rPr lang="en-US" dirty="0"/>
              <a:t>Vol. 365, Issue 6448, pp. 24-25</a:t>
            </a:r>
            <a:br>
              <a:rPr lang="en-US" dirty="0"/>
            </a:br>
            <a:r>
              <a:rPr lang="en-US" dirty="0"/>
              <a:t>DOI: 10.1126/science.aax9539</a:t>
            </a:r>
          </a:p>
          <a:p>
            <a:r>
              <a:rPr lang="en-US" dirty="0">
                <a:hlinkClick r:id="rId2"/>
              </a:rPr>
              <a:t>https://www.cnn.com/2019/07/04/world/forests-capture-two-thirds-of-carbon-emissions-scn-intl/index.html?utm_source=CNN+Five+Things&amp;utm_campaign=182ed9adaf-EMAIL_CAMPAIGN_2019_07_04_01_00&amp;utm_medium=email&amp;utm_term=0_6da287d761-182ed9adaf-87728345</a:t>
            </a:r>
            <a:endParaRPr lang="en-US" dirty="0"/>
          </a:p>
        </p:txBody>
      </p:sp>
    </p:spTree>
    <p:extLst>
      <p:ext uri="{BB962C8B-B14F-4D97-AF65-F5344CB8AC3E}">
        <p14:creationId xmlns:p14="http://schemas.microsoft.com/office/powerpoint/2010/main" val="1874133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5658</TotalTime>
  <Words>761</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Atmospheric Carbon Dioxide Equilibrium </vt:lpstr>
      <vt:lpstr>SR1.5 IPCC 2019</vt:lpstr>
      <vt:lpstr>IPCC Simulations</vt:lpstr>
      <vt:lpstr>IPCC</vt:lpstr>
      <vt:lpstr>IPCC responce</vt:lpstr>
      <vt:lpstr>Equilibrium Calculation</vt:lpstr>
      <vt:lpstr>Oxygen Levels</vt:lpstr>
      <vt:lpstr>Increase Photosynthesis to lower CO2 by 2031</vt:lpstr>
      <vt:lpstr>Dr. Tom Crowther</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Carbon Dioxide Equilibrium</dc:title>
  <dc:creator>Dave</dc:creator>
  <cp:lastModifiedBy>White White</cp:lastModifiedBy>
  <cp:revision>10</cp:revision>
  <dcterms:created xsi:type="dcterms:W3CDTF">2019-07-03T18:47:53Z</dcterms:created>
  <dcterms:modified xsi:type="dcterms:W3CDTF">2019-07-13T18:16:21Z</dcterms:modified>
</cp:coreProperties>
</file>